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7"/>
  </p:handoutMasterIdLst>
  <p:sldIdLst>
    <p:sldId id="310" r:id="rId2"/>
    <p:sldId id="256" r:id="rId3"/>
    <p:sldId id="31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11" r:id="rId5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FF3300"/>
    <a:srgbClr val="FFFF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33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5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751C48D-7EFD-A143-AC14-2285F11DF9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1955AD-CB9C-2241-8F5A-044366009F8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7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0C9FDD-1DE7-484F-A0F0-1CE6889B37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98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B16358-C54D-2044-AC80-3861A5CC05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39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CED1C-EBCF-0E47-8432-A0DB813433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25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48D09B-0F78-7844-ACD5-846B7ED99A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98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4F3290-B5D6-8143-9A70-D8A3B14992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18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AB8B23-6413-7943-B9EA-FEC8ABB7A0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554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AE5DC9-A66D-5048-9273-88BE5D1C45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979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08D456-64B9-F045-B687-FC4437F695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60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BD8E4B-1D2C-994E-AB58-419A3D1B4E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803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8FD04C-D01E-8E4D-9F78-8D28D0D6E6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29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C75D6D-7485-F948-979E-5911A26223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442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22A9155-060D-A243-844A-4334E8EDCC8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7.xml"/><Relationship Id="rId18" Type="http://schemas.openxmlformats.org/officeDocument/2006/relationships/slide" Target="slide6.xml"/><Relationship Id="rId26" Type="http://schemas.openxmlformats.org/officeDocument/2006/relationships/slide" Target="slide14.xml"/><Relationship Id="rId3" Type="http://schemas.openxmlformats.org/officeDocument/2006/relationships/slide" Target="slide2.xml"/><Relationship Id="rId21" Type="http://schemas.openxmlformats.org/officeDocument/2006/relationships/slide" Target="slide15.xml"/><Relationship Id="rId7" Type="http://schemas.openxmlformats.org/officeDocument/2006/relationships/slide" Target="slide13.xml"/><Relationship Id="rId12" Type="http://schemas.openxmlformats.org/officeDocument/2006/relationships/slide" Target="slide12.xm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slide" Target="slide17.xml"/><Relationship Id="rId24" Type="http://schemas.openxmlformats.org/officeDocument/2006/relationships/slide" Target="slide24.xml"/><Relationship Id="rId5" Type="http://schemas.openxmlformats.org/officeDocument/2006/relationships/slide" Target="slide23.xml"/><Relationship Id="rId15" Type="http://schemas.openxmlformats.org/officeDocument/2006/relationships/slide" Target="slide21.xml"/><Relationship Id="rId23" Type="http://schemas.openxmlformats.org/officeDocument/2006/relationships/slide" Target="slide5.xml"/><Relationship Id="rId28" Type="http://schemas.openxmlformats.org/officeDocument/2006/relationships/slide" Target="slide9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4" Type="http://schemas.openxmlformats.org/officeDocument/2006/relationships/slide" Target="slide28.xml"/><Relationship Id="rId9" Type="http://schemas.openxmlformats.org/officeDocument/2006/relationships/slide" Target="slide27.xml"/><Relationship Id="rId14" Type="http://schemas.openxmlformats.org/officeDocument/2006/relationships/slide" Target="slide26.xml"/><Relationship Id="rId22" Type="http://schemas.openxmlformats.org/officeDocument/2006/relationships/slide" Target="slide10.xml"/><Relationship Id="rId27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2" name="Group 6"/>
          <p:cNvGrpSpPr>
            <a:grpSpLocks/>
          </p:cNvGrpSpPr>
          <p:nvPr/>
        </p:nvGrpSpPr>
        <p:grpSpPr bwMode="auto">
          <a:xfrm>
            <a:off x="0" y="0"/>
            <a:ext cx="8915400" cy="6553200"/>
            <a:chOff x="0" y="0"/>
            <a:chExt cx="5616" cy="4128"/>
          </a:xfrm>
        </p:grpSpPr>
        <p:sp>
          <p:nvSpPr>
            <p:cNvPr id="205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616" cy="4128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05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768"/>
              <a:ext cx="5184" cy="2657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7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PHYSEOPARDY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the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$200</a:t>
            </a:r>
          </a:p>
        </p:txBody>
      </p:sp>
      <p:grpSp>
        <p:nvGrpSpPr>
          <p:cNvPr id="1126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1269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270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11268" name="Text Box 17"/>
          <p:cNvSpPr txBox="1">
            <a:spLocks noChangeArrowheads="1"/>
          </p:cNvSpPr>
          <p:nvPr/>
        </p:nvSpPr>
        <p:spPr bwMode="auto">
          <a:xfrm>
            <a:off x="890588" y="2520950"/>
            <a:ext cx="7539037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000" dirty="0" smtClean="0">
                <a:solidFill>
                  <a:srgbClr val="FFFF00"/>
                </a:solidFill>
                <a:cs typeface="+mn-cs"/>
              </a:rPr>
              <a:t>Opposite charges ________,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4000" dirty="0" smtClean="0">
                <a:solidFill>
                  <a:srgbClr val="FFFF00"/>
                </a:solidFill>
                <a:cs typeface="+mn-cs"/>
              </a:rPr>
              <a:t>Like charges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$300</a:t>
            </a:r>
          </a:p>
        </p:txBody>
      </p:sp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229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12292" name="Text Box 12"/>
          <p:cNvSpPr txBox="1">
            <a:spLocks noChangeArrowheads="1"/>
          </p:cNvSpPr>
          <p:nvPr/>
        </p:nvSpPr>
        <p:spPr bwMode="auto">
          <a:xfrm>
            <a:off x="939800" y="2222500"/>
            <a:ext cx="7418388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Voltage is the ________ based on ________ in an electric field.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249238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$400</a:t>
            </a:r>
          </a:p>
        </p:txBody>
      </p:sp>
      <p:grpSp>
        <p:nvGrpSpPr>
          <p:cNvPr id="1331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331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331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13316" name="Text Box 16"/>
          <p:cNvSpPr txBox="1">
            <a:spLocks noChangeArrowheads="1"/>
          </p:cNvSpPr>
          <p:nvPr/>
        </p:nvSpPr>
        <p:spPr bwMode="auto">
          <a:xfrm>
            <a:off x="890588" y="2054225"/>
            <a:ext cx="75247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Electric charges are surrounded by ________   ________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$500</a:t>
            </a:r>
          </a:p>
        </p:txBody>
      </p:sp>
      <p:grpSp>
        <p:nvGrpSpPr>
          <p:cNvPr id="14339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4341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342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14340" name="Text Box 16"/>
          <p:cNvSpPr txBox="1">
            <a:spLocks noChangeArrowheads="1"/>
          </p:cNvSpPr>
          <p:nvPr/>
        </p:nvSpPr>
        <p:spPr bwMode="auto">
          <a:xfrm>
            <a:off x="776288" y="2511425"/>
            <a:ext cx="75247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A closed empty conductor ________ the inside from outside electric fields.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$100</a:t>
            </a:r>
          </a:p>
        </p:txBody>
      </p:sp>
      <p:grpSp>
        <p:nvGrpSpPr>
          <p:cNvPr id="1536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536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536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15364" name="Text Box 12"/>
          <p:cNvSpPr txBox="1">
            <a:spLocks noChangeArrowheads="1"/>
          </p:cNvSpPr>
          <p:nvPr/>
        </p:nvSpPr>
        <p:spPr bwMode="auto">
          <a:xfrm>
            <a:off x="1077913" y="2474913"/>
            <a:ext cx="717073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Any metal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$200</a:t>
            </a:r>
          </a:p>
        </p:txBody>
      </p:sp>
      <p:grpSp>
        <p:nvGrpSpPr>
          <p:cNvPr id="1638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639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639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16388" name="Text Box 13"/>
          <p:cNvSpPr txBox="1">
            <a:spLocks noChangeArrowheads="1"/>
          </p:cNvSpPr>
          <p:nvPr/>
        </p:nvSpPr>
        <p:spPr bwMode="auto">
          <a:xfrm>
            <a:off x="779463" y="1993900"/>
            <a:ext cx="7594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3200" smtClean="0">
              <a:solidFill>
                <a:srgbClr val="FFFF00"/>
              </a:solidFill>
              <a:cs typeface="+mn-cs"/>
            </a:endParaRPr>
          </a:p>
        </p:txBody>
      </p:sp>
      <p:sp>
        <p:nvSpPr>
          <p:cNvPr id="16389" name="Text Box 14"/>
          <p:cNvSpPr txBox="1">
            <a:spLocks noChangeArrowheads="1"/>
          </p:cNvSpPr>
          <p:nvPr/>
        </p:nvSpPr>
        <p:spPr bwMode="auto">
          <a:xfrm>
            <a:off x="1454150" y="2365375"/>
            <a:ext cx="6584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smtClean="0">
              <a:solidFill>
                <a:srgbClr val="FFFF00"/>
              </a:solidFill>
              <a:cs typeface="+mn-cs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077913" y="2474913"/>
            <a:ext cx="717073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plastic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$300</a:t>
            </a:r>
          </a:p>
        </p:txBody>
      </p:sp>
      <p:grpSp>
        <p:nvGrpSpPr>
          <p:cNvPr id="1741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741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63625" y="2419350"/>
            <a:ext cx="7170738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Tap water</a:t>
            </a:r>
            <a:endParaRPr lang="en-US" sz="4800" b="1" dirty="0" smtClean="0">
              <a:solidFill>
                <a:srgbClr val="FFFF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$400</a:t>
            </a:r>
          </a:p>
        </p:txBody>
      </p:sp>
      <p:grpSp>
        <p:nvGrpSpPr>
          <p:cNvPr id="18435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8437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8438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63625" y="2419350"/>
            <a:ext cx="7170738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air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$500</a:t>
            </a:r>
          </a:p>
        </p:txBody>
      </p:sp>
      <p:grpSp>
        <p:nvGrpSpPr>
          <p:cNvPr id="1945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9460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9461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063625" y="2419350"/>
            <a:ext cx="7170738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Things we charge by friction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$100</a:t>
            </a:r>
          </a:p>
        </p:txBody>
      </p:sp>
      <p:grpSp>
        <p:nvGrpSpPr>
          <p:cNvPr id="20483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0485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0486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pic>
        <p:nvPicPr>
          <p:cNvPr id="20484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1900238"/>
            <a:ext cx="5262563" cy="406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1419225" y="2428875"/>
            <a:ext cx="64135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a.</a:t>
            </a:r>
          </a:p>
          <a:p>
            <a:pPr eaLnBrk="1" hangingPunct="1">
              <a:defRPr/>
            </a:pPr>
            <a:endParaRPr lang="en-US" sz="2400" dirty="0" smtClean="0">
              <a:solidFill>
                <a:srgbClr val="FFFF0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b.</a:t>
            </a:r>
          </a:p>
          <a:p>
            <a:pPr eaLnBrk="1" hangingPunct="1">
              <a:defRPr/>
            </a:pPr>
            <a:endParaRPr lang="en-US" sz="2400" dirty="0" smtClean="0">
              <a:solidFill>
                <a:srgbClr val="FFFF0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c.</a:t>
            </a:r>
          </a:p>
          <a:p>
            <a:pPr eaLnBrk="1" hangingPunct="1">
              <a:defRPr/>
            </a:pPr>
            <a:endParaRPr lang="en-US" sz="2400" dirty="0" smtClean="0">
              <a:solidFill>
                <a:srgbClr val="FFFF0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d.</a:t>
            </a:r>
          </a:p>
          <a:p>
            <a:pPr eaLnBrk="1" hangingPunct="1">
              <a:defRPr/>
            </a:pPr>
            <a:endParaRPr lang="en-US" sz="2400" dirty="0" smtClean="0">
              <a:solidFill>
                <a:srgbClr val="FFFF0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e</a:t>
            </a:r>
            <a:r>
              <a:rPr lang="en-US" sz="3200" dirty="0" smtClean="0">
                <a:solidFill>
                  <a:srgbClr val="FFFF00"/>
                </a:solidFill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4" name="Rectangle 102"/>
          <p:cNvSpPr>
            <a:spLocks noChangeArrowheads="1"/>
          </p:cNvSpPr>
          <p:nvPr/>
        </p:nvSpPr>
        <p:spPr bwMode="auto">
          <a:xfrm>
            <a:off x="7110413" y="1627188"/>
            <a:ext cx="1690687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endParaRPr lang="en-US" sz="1200">
              <a:solidFill>
                <a:schemeClr val="accent2"/>
              </a:solidFill>
              <a:cs typeface="+mn-cs"/>
            </a:endParaRPr>
          </a:p>
        </p:txBody>
      </p:sp>
      <p:sp useBgFill="1">
        <p:nvSpPr>
          <p:cNvPr id="3075" name="Rectangle 100"/>
          <p:cNvSpPr>
            <a:spLocks noChangeArrowheads="1"/>
          </p:cNvSpPr>
          <p:nvPr/>
        </p:nvSpPr>
        <p:spPr bwMode="auto">
          <a:xfrm>
            <a:off x="541813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endParaRPr lang="en-US" sz="1200">
              <a:solidFill>
                <a:schemeClr val="accent2"/>
              </a:solidFill>
              <a:cs typeface="+mn-cs"/>
            </a:endParaRPr>
          </a:p>
        </p:txBody>
      </p:sp>
      <p:sp useBgFill="1">
        <p:nvSpPr>
          <p:cNvPr id="3076" name="Rectangle 98"/>
          <p:cNvSpPr>
            <a:spLocks noChangeArrowheads="1"/>
          </p:cNvSpPr>
          <p:nvPr/>
        </p:nvSpPr>
        <p:spPr bwMode="auto">
          <a:xfrm>
            <a:off x="3725863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endParaRPr lang="en-US" sz="1200">
              <a:solidFill>
                <a:schemeClr val="accent2"/>
              </a:solidFill>
              <a:cs typeface="+mn-cs"/>
            </a:endParaRPr>
          </a:p>
        </p:txBody>
      </p:sp>
      <p:sp useBgFill="1">
        <p:nvSpPr>
          <p:cNvPr id="3077" name="Rectangle 96"/>
          <p:cNvSpPr>
            <a:spLocks noChangeArrowheads="1"/>
          </p:cNvSpPr>
          <p:nvPr/>
        </p:nvSpPr>
        <p:spPr bwMode="auto">
          <a:xfrm>
            <a:off x="203358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endParaRPr lang="en-US" sz="1200">
              <a:solidFill>
                <a:schemeClr val="accent2"/>
              </a:solidFill>
              <a:cs typeface="+mn-cs"/>
            </a:endParaRPr>
          </a:p>
        </p:txBody>
      </p:sp>
      <p:sp useBgFill="1">
        <p:nvSpPr>
          <p:cNvPr id="3078" name="Rectangle 94"/>
          <p:cNvSpPr>
            <a:spLocks noChangeArrowheads="1"/>
          </p:cNvSpPr>
          <p:nvPr/>
        </p:nvSpPr>
        <p:spPr bwMode="auto">
          <a:xfrm>
            <a:off x="342900" y="1627188"/>
            <a:ext cx="1690688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endParaRPr lang="en-US" sz="12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3079" name="Rectangle 8"/>
          <p:cNvSpPr>
            <a:spLocks noChangeArrowheads="1"/>
          </p:cNvSpPr>
          <p:nvPr/>
        </p:nvSpPr>
        <p:spPr bwMode="auto">
          <a:xfrm>
            <a:off x="7110413" y="304800"/>
            <a:ext cx="1690687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Transferring Charge</a:t>
            </a:r>
            <a:endParaRPr lang="en-US" sz="2800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541813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2800" dirty="0">
                <a:solidFill>
                  <a:srgbClr val="FFFF00"/>
                </a:solidFill>
                <a:cs typeface="+mn-cs"/>
              </a:rPr>
              <a:t>Electric Fields</a:t>
            </a:r>
          </a:p>
          <a:p>
            <a:pPr algn="ctr">
              <a:spcBef>
                <a:spcPct val="20000"/>
              </a:spcBef>
              <a:defRPr/>
            </a:pPr>
            <a:endParaRPr lang="en-US" sz="160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3725863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2400" dirty="0">
                <a:solidFill>
                  <a:srgbClr val="FFFF00"/>
                </a:solidFill>
                <a:cs typeface="+mn-cs"/>
              </a:rPr>
              <a:t>Conductor or Insulator?</a:t>
            </a: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203358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2800">
                <a:solidFill>
                  <a:srgbClr val="FFFF00"/>
                </a:solidFill>
                <a:cs typeface="+mn-cs"/>
              </a:rPr>
              <a:t> Fill in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2800">
                <a:solidFill>
                  <a:srgbClr val="FFFF00"/>
                </a:solidFill>
                <a:cs typeface="+mn-cs"/>
              </a:rPr>
              <a:t>The ____</a:t>
            </a:r>
            <a:endParaRPr lang="en-US" sz="28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3083" name="Rectangle 4"/>
          <p:cNvSpPr>
            <a:spLocks noChangeArrowheads="1"/>
          </p:cNvSpPr>
          <p:nvPr/>
        </p:nvSpPr>
        <p:spPr bwMode="auto">
          <a:xfrm>
            <a:off x="342900" y="304800"/>
            <a:ext cx="1690688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endParaRPr lang="en-US" sz="2800" dirty="0">
              <a:solidFill>
                <a:srgbClr val="FFFF00"/>
              </a:solidFill>
              <a:cs typeface="+mn-cs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2800" dirty="0">
                <a:solidFill>
                  <a:srgbClr val="FFFF00"/>
                </a:solidFill>
                <a:cs typeface="+mn-cs"/>
              </a:rPr>
              <a:t>Charges</a:t>
            </a:r>
          </a:p>
        </p:txBody>
      </p:sp>
      <p:sp>
        <p:nvSpPr>
          <p:cNvPr id="3084" name="Rectangle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5673725"/>
            <a:ext cx="1690687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4" action="ppaction://hlinksldjump"/>
              </a:rPr>
              <a:t>$500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85" name="Rectangle 3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5" action="ppaction://hlinksldjump"/>
              </a:rPr>
              <a:t>$500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86" name="Rectangle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6" action="ppaction://hlinksldjump"/>
              </a:rPr>
              <a:t>$500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87" name="Rectangle 3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7" action="ppaction://hlinksldjump"/>
              </a:rPr>
              <a:t>$500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88" name="Rectangle 3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5673725"/>
            <a:ext cx="1690688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8" action="ppaction://hlinksldjump"/>
              </a:rPr>
              <a:t>$500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89" name="Rectangle 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474027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9" action="ppaction://hlinksldjump"/>
              </a:rPr>
              <a:t>$400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0" name="Rectangle 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0" action="ppaction://hlinksldjump"/>
              </a:rPr>
              <a:t>$400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1" name="Rectangle 3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1" action="ppaction://hlinksldjump"/>
              </a:rPr>
              <a:t>$400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2" name="Rectangl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2" action="ppaction://hlinksldjump"/>
              </a:rPr>
              <a:t>$400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3" name="Rectangle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474027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3" action="ppaction://hlinksldjump"/>
              </a:rPr>
              <a:t>$400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4" name="Rectangle 2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380682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4" action="ppaction://hlinksldjump"/>
              </a:rPr>
              <a:t>$300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5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5" action="ppaction://hlinksldjump"/>
              </a:rPr>
              <a:t>$300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6" name="Rectangle 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6" action="ppaction://hlinksldjump"/>
              </a:rPr>
              <a:t>$300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7" name="Rectangl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7" action="ppaction://hlinksldjump"/>
              </a:rPr>
              <a:t>$300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8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380682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8" action="ppaction://hlinksldjump"/>
              </a:rPr>
              <a:t>$300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099" name="Rectangl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2874963"/>
            <a:ext cx="1690687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19" action="ppaction://hlinksldjump"/>
              </a:rPr>
              <a:t>$200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100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20" action="ppaction://hlinksldjump"/>
              </a:rPr>
              <a:t>$200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10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21" action="ppaction://hlinksldjump"/>
              </a:rPr>
              <a:t>$200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102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22" action="ppaction://hlinksldjump"/>
              </a:rPr>
              <a:t>$200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103" name="Rectangle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2874963"/>
            <a:ext cx="1690688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rgbClr val="FFFF00"/>
                </a:solidFill>
                <a:cs typeface="+mn-cs"/>
                <a:hlinkClick r:id="rId23" action="ppaction://hlinksldjump"/>
              </a:rPr>
              <a:t>$200</a:t>
            </a:r>
            <a:endParaRPr lang="en-US" sz="4400">
              <a:solidFill>
                <a:srgbClr val="FFFF00"/>
              </a:solidFill>
              <a:cs typeface="+mn-cs"/>
            </a:endParaRPr>
          </a:p>
        </p:txBody>
      </p:sp>
      <p:sp>
        <p:nvSpPr>
          <p:cNvPr id="3104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1941513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chemeClr val="accent2"/>
                </a:solidFill>
                <a:cs typeface="+mn-cs"/>
                <a:hlinkClick r:id="rId24" action="ppaction://hlinksldjump"/>
              </a:rPr>
              <a:t>$100</a:t>
            </a:r>
            <a:endParaRPr lang="en-US" sz="44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3105" name="Rectangle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chemeClr val="accent2"/>
                </a:solidFill>
                <a:cs typeface="+mn-cs"/>
                <a:hlinkClick r:id="rId25" action="ppaction://hlinksldjump"/>
              </a:rPr>
              <a:t>$100</a:t>
            </a:r>
            <a:endParaRPr lang="en-US" sz="44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3106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chemeClr val="accent2"/>
                </a:solidFill>
                <a:cs typeface="+mn-cs"/>
                <a:hlinkClick r:id="rId26" action="ppaction://hlinksldjump"/>
              </a:rPr>
              <a:t>$100</a:t>
            </a:r>
            <a:endParaRPr lang="en-US" sz="44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3107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1941513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chemeClr val="accent2"/>
                </a:solidFill>
                <a:cs typeface="+mn-cs"/>
                <a:hlinkClick r:id="rId27" action="ppaction://hlinksldjump"/>
              </a:rPr>
              <a:t>$100</a:t>
            </a:r>
            <a:endParaRPr lang="en-US" sz="44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3108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>
                <a:solidFill>
                  <a:schemeClr val="accent2"/>
                </a:solidFill>
                <a:cs typeface="+mn-cs"/>
                <a:hlinkClick r:id="rId28" action="ppaction://hlinksldjump"/>
              </a:rPr>
              <a:t>$100</a:t>
            </a:r>
            <a:endParaRPr lang="en-US" sz="44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3109" name="Line 42"/>
          <p:cNvSpPr>
            <a:spLocks noChangeShapeType="1"/>
          </p:cNvSpPr>
          <p:nvPr/>
        </p:nvSpPr>
        <p:spPr bwMode="auto">
          <a:xfrm>
            <a:off x="342900" y="287496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0" name="Line 43"/>
          <p:cNvSpPr>
            <a:spLocks noChangeShapeType="1"/>
          </p:cNvSpPr>
          <p:nvPr/>
        </p:nvSpPr>
        <p:spPr bwMode="auto">
          <a:xfrm>
            <a:off x="342900" y="38068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44"/>
          <p:cNvSpPr>
            <a:spLocks noChangeShapeType="1"/>
          </p:cNvSpPr>
          <p:nvPr/>
        </p:nvSpPr>
        <p:spPr bwMode="auto">
          <a:xfrm>
            <a:off x="342900" y="474027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45"/>
          <p:cNvSpPr>
            <a:spLocks noChangeShapeType="1"/>
          </p:cNvSpPr>
          <p:nvPr/>
        </p:nvSpPr>
        <p:spPr bwMode="auto">
          <a:xfrm>
            <a:off x="342900" y="56737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46"/>
          <p:cNvSpPr>
            <a:spLocks noChangeShapeType="1"/>
          </p:cNvSpPr>
          <p:nvPr/>
        </p:nvSpPr>
        <p:spPr bwMode="auto">
          <a:xfrm>
            <a:off x="342900" y="6553200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48"/>
          <p:cNvSpPr>
            <a:spLocks noChangeShapeType="1"/>
          </p:cNvSpPr>
          <p:nvPr/>
        </p:nvSpPr>
        <p:spPr bwMode="auto">
          <a:xfrm>
            <a:off x="203358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49"/>
          <p:cNvSpPr>
            <a:spLocks noChangeShapeType="1"/>
          </p:cNvSpPr>
          <p:nvPr/>
        </p:nvSpPr>
        <p:spPr bwMode="auto">
          <a:xfrm>
            <a:off x="372586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50"/>
          <p:cNvSpPr>
            <a:spLocks noChangeShapeType="1"/>
          </p:cNvSpPr>
          <p:nvPr/>
        </p:nvSpPr>
        <p:spPr bwMode="auto">
          <a:xfrm>
            <a:off x="541813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51"/>
          <p:cNvSpPr>
            <a:spLocks noChangeShapeType="1"/>
          </p:cNvSpPr>
          <p:nvPr/>
        </p:nvSpPr>
        <p:spPr bwMode="auto">
          <a:xfrm>
            <a:off x="711041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58"/>
          <p:cNvSpPr>
            <a:spLocks noChangeShapeType="1"/>
          </p:cNvSpPr>
          <p:nvPr/>
        </p:nvSpPr>
        <p:spPr bwMode="auto">
          <a:xfrm>
            <a:off x="3429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66"/>
          <p:cNvSpPr>
            <a:spLocks noChangeShapeType="1"/>
          </p:cNvSpPr>
          <p:nvPr/>
        </p:nvSpPr>
        <p:spPr bwMode="auto">
          <a:xfrm>
            <a:off x="88011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39"/>
          <p:cNvSpPr>
            <a:spLocks noChangeShapeType="1"/>
          </p:cNvSpPr>
          <p:nvPr/>
        </p:nvSpPr>
        <p:spPr bwMode="auto">
          <a:xfrm>
            <a:off x="342900" y="304800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95"/>
          <p:cNvSpPr>
            <a:spLocks noChangeShapeType="1"/>
          </p:cNvSpPr>
          <p:nvPr/>
        </p:nvSpPr>
        <p:spPr bwMode="auto">
          <a:xfrm>
            <a:off x="342900" y="194151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08"/>
          <p:cNvSpPr>
            <a:spLocks noChangeShapeType="1"/>
          </p:cNvSpPr>
          <p:nvPr/>
        </p:nvSpPr>
        <p:spPr bwMode="auto">
          <a:xfrm>
            <a:off x="3429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10"/>
          <p:cNvSpPr>
            <a:spLocks noChangeShapeType="1"/>
          </p:cNvSpPr>
          <p:nvPr/>
        </p:nvSpPr>
        <p:spPr bwMode="auto">
          <a:xfrm>
            <a:off x="203358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12"/>
          <p:cNvSpPr>
            <a:spLocks noChangeShapeType="1"/>
          </p:cNvSpPr>
          <p:nvPr/>
        </p:nvSpPr>
        <p:spPr bwMode="auto">
          <a:xfrm>
            <a:off x="372586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14"/>
          <p:cNvSpPr>
            <a:spLocks noChangeShapeType="1"/>
          </p:cNvSpPr>
          <p:nvPr/>
        </p:nvSpPr>
        <p:spPr bwMode="auto">
          <a:xfrm>
            <a:off x="541813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115"/>
          <p:cNvSpPr>
            <a:spLocks noChangeShapeType="1"/>
          </p:cNvSpPr>
          <p:nvPr/>
        </p:nvSpPr>
        <p:spPr bwMode="auto">
          <a:xfrm>
            <a:off x="711041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116"/>
          <p:cNvSpPr>
            <a:spLocks noChangeShapeType="1"/>
          </p:cNvSpPr>
          <p:nvPr/>
        </p:nvSpPr>
        <p:spPr bwMode="auto">
          <a:xfrm>
            <a:off x="88011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Line 40"/>
          <p:cNvSpPr>
            <a:spLocks noChangeShapeType="1"/>
          </p:cNvSpPr>
          <p:nvPr/>
        </p:nvSpPr>
        <p:spPr bwMode="auto">
          <a:xfrm>
            <a:off x="342900" y="1627188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9" name="Line 47"/>
          <p:cNvSpPr>
            <a:spLocks noChangeShapeType="1"/>
          </p:cNvSpPr>
          <p:nvPr/>
        </p:nvSpPr>
        <p:spPr bwMode="auto">
          <a:xfrm>
            <a:off x="3429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52"/>
          <p:cNvSpPr>
            <a:spLocks noChangeShapeType="1"/>
          </p:cNvSpPr>
          <p:nvPr/>
        </p:nvSpPr>
        <p:spPr bwMode="auto">
          <a:xfrm>
            <a:off x="88011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Text Box 163"/>
          <p:cNvSpPr txBox="1">
            <a:spLocks noChangeArrowheads="1"/>
          </p:cNvSpPr>
          <p:nvPr/>
        </p:nvSpPr>
        <p:spPr bwMode="auto">
          <a:xfrm>
            <a:off x="4097338" y="6613525"/>
            <a:ext cx="2397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400" smtClean="0">
                <a:solidFill>
                  <a:srgbClr val="FFFF00"/>
                </a:solidFill>
                <a:cs typeface="+mn-cs"/>
                <a:hlinkClick r:id="" action="ppaction://noaction"/>
              </a:rPr>
              <a:t>Jeopardy</a:t>
            </a:r>
            <a:endParaRPr lang="en-US" sz="1400" smtClean="0">
              <a:solidFill>
                <a:srgbClr val="FFFF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$200</a:t>
            </a:r>
          </a:p>
        </p:txBody>
      </p:sp>
      <p:grpSp>
        <p:nvGrpSpPr>
          <p:cNvPr id="21507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1509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1510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828675" y="1751013"/>
            <a:ext cx="7629525" cy="421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cs typeface="+mn-cs"/>
              </a:rPr>
              <a:t>Suppose a hollow metal sphere has a negative charge on it. The electric field strength inside the sphere is</a:t>
            </a:r>
          </a:p>
          <a:p>
            <a:pPr eaLnBrk="1" hangingPunct="1">
              <a:defRPr/>
            </a:pPr>
            <a:endParaRPr lang="en-US" sz="3200" dirty="0" smtClean="0">
              <a:solidFill>
                <a:srgbClr val="FFFF0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A. Large and positive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B. Weak and positive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C. Zero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D. Weak and negative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E. Large and negative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$300</a:t>
            </a:r>
          </a:p>
        </p:txBody>
      </p:sp>
      <p:grpSp>
        <p:nvGrpSpPr>
          <p:cNvPr id="22531" name="Group 38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2533" name="AutoShape 39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534" name="Text Box 40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531813" y="1657350"/>
            <a:ext cx="7962900" cy="297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If a small positive charge were released in an electric field, it would move</a:t>
            </a:r>
            <a:endParaRPr lang="en-US" sz="3200" dirty="0">
              <a:solidFill>
                <a:srgbClr val="FFFF00"/>
              </a:solidFill>
            </a:endParaRPr>
          </a:p>
          <a:p>
            <a:pPr eaLnBrk="1" hangingPunct="1"/>
            <a:endParaRPr lang="en-US" sz="11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A. </a:t>
            </a:r>
            <a:r>
              <a:rPr lang="en-US" sz="2800" dirty="0" smtClean="0">
                <a:solidFill>
                  <a:srgbClr val="FFFF00"/>
                </a:solidFill>
              </a:rPr>
              <a:t>the </a:t>
            </a:r>
            <a:r>
              <a:rPr lang="en-US" sz="2800" u="sng" dirty="0" smtClean="0">
                <a:solidFill>
                  <a:srgbClr val="FFFF00"/>
                </a:solidFill>
              </a:rPr>
              <a:t>same</a:t>
            </a:r>
            <a:r>
              <a:rPr lang="en-US" sz="2800" dirty="0" smtClean="0">
                <a:solidFill>
                  <a:srgbClr val="FFFF00"/>
                </a:solidFill>
              </a:rPr>
              <a:t> direction that the field arrows point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B. </a:t>
            </a:r>
            <a:r>
              <a:rPr lang="en-US" sz="2800" dirty="0" smtClean="0">
                <a:solidFill>
                  <a:srgbClr val="FFFF00"/>
                </a:solidFill>
              </a:rPr>
              <a:t>the </a:t>
            </a:r>
            <a:r>
              <a:rPr lang="en-US" sz="2800" u="sng" dirty="0" smtClean="0">
                <a:solidFill>
                  <a:srgbClr val="FFFF00"/>
                </a:solidFill>
              </a:rPr>
              <a:t>opposite</a:t>
            </a:r>
            <a:r>
              <a:rPr lang="en-US" sz="2800" dirty="0" smtClean="0">
                <a:solidFill>
                  <a:srgbClr val="FFFF00"/>
                </a:solidFill>
              </a:rPr>
              <a:t> direction that the field arrows point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C. </a:t>
            </a:r>
            <a:r>
              <a:rPr lang="en-US" sz="2800" dirty="0" smtClean="0">
                <a:solidFill>
                  <a:srgbClr val="FFFF00"/>
                </a:solidFill>
              </a:rPr>
              <a:t>It </a:t>
            </a:r>
            <a:r>
              <a:rPr lang="en-US" sz="2800" u="sng" dirty="0" smtClean="0">
                <a:solidFill>
                  <a:srgbClr val="FFFF00"/>
                </a:solidFill>
              </a:rPr>
              <a:t>wouldn’t</a:t>
            </a:r>
            <a:r>
              <a:rPr lang="en-US" sz="2800" dirty="0" smtClean="0">
                <a:solidFill>
                  <a:srgbClr val="FFFF00"/>
                </a:solidFill>
              </a:rPr>
              <a:t> move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D. </a:t>
            </a:r>
            <a:r>
              <a:rPr lang="en-US" sz="2800" dirty="0" smtClean="0">
                <a:solidFill>
                  <a:srgbClr val="FFFF00"/>
                </a:solidFill>
              </a:rPr>
              <a:t>It would depend on the </a:t>
            </a:r>
            <a:r>
              <a:rPr lang="en-US" sz="2800" u="sng" dirty="0" smtClean="0">
                <a:solidFill>
                  <a:srgbClr val="FFFF00"/>
                </a:solidFill>
              </a:rPr>
              <a:t>size</a:t>
            </a:r>
            <a:r>
              <a:rPr lang="en-US" sz="2800" dirty="0" smtClean="0">
                <a:solidFill>
                  <a:srgbClr val="FFFF00"/>
                </a:solidFill>
              </a:rPr>
              <a:t> of the positive charge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$400</a:t>
            </a:r>
          </a:p>
        </p:txBody>
      </p:sp>
      <p:grpSp>
        <p:nvGrpSpPr>
          <p:cNvPr id="2355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355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355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531813" y="1657350"/>
            <a:ext cx="7962900" cy="438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Suppose you touch a negatively charged object to a metal sphere so that extra electrons move onto the sphere. After the charged object is moved far away, electrons on the sphere will be</a:t>
            </a:r>
          </a:p>
          <a:p>
            <a:pPr eaLnBrk="1" hangingPunct="1"/>
            <a:endParaRPr lang="en-US" sz="11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A. distributed in small bunches over the sphere’s surface.</a:t>
            </a: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B. distributed evenly over the sphere’s surface.</a:t>
            </a: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C. pulled off the sphere along with the charged object.</a:t>
            </a: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D. located in the place the charged object was.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$500</a:t>
            </a:r>
          </a:p>
        </p:txBody>
      </p:sp>
      <p:grpSp>
        <p:nvGrpSpPr>
          <p:cNvPr id="2457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4582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4583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2286000" y="2895600"/>
            <a:ext cx="59626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n-US" sz="6000">
              <a:solidFill>
                <a:srgbClr val="FFFF00"/>
              </a:solidFill>
              <a:cs typeface="+mn-cs"/>
            </a:endParaRPr>
          </a:p>
        </p:txBody>
      </p:sp>
      <p:sp>
        <p:nvSpPr>
          <p:cNvPr id="24581" name="Text Box 18"/>
          <p:cNvSpPr txBox="1">
            <a:spLocks noChangeArrowheads="1"/>
          </p:cNvSpPr>
          <p:nvPr/>
        </p:nvSpPr>
        <p:spPr bwMode="auto">
          <a:xfrm>
            <a:off x="1054100" y="2430463"/>
            <a:ext cx="69564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cs typeface="+mn-cs"/>
              </a:rPr>
              <a:t>What 2 things do the arrows tell us about an electric field?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$100</a:t>
            </a:r>
          </a:p>
        </p:txBody>
      </p:sp>
      <p:grpSp>
        <p:nvGrpSpPr>
          <p:cNvPr id="2560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560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560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25604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Rubbing a balloon against a wool sweater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$200</a:t>
            </a:r>
          </a:p>
        </p:txBody>
      </p:sp>
      <p:grpSp>
        <p:nvGrpSpPr>
          <p:cNvPr id="26627" name="Group 37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6630" name="AutoShape 38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6631" name="Text Box 39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26628" name="Text Box 88"/>
          <p:cNvSpPr txBox="1">
            <a:spLocks noChangeArrowheads="1"/>
          </p:cNvSpPr>
          <p:nvPr/>
        </p:nvSpPr>
        <p:spPr bwMode="auto">
          <a:xfrm>
            <a:off x="158750" y="2795588"/>
            <a:ext cx="877411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6600" smtClean="0">
              <a:solidFill>
                <a:srgbClr val="FFFF00"/>
              </a:solidFill>
              <a:cs typeface="+mn-cs"/>
            </a:endParaRPr>
          </a:p>
        </p:txBody>
      </p:sp>
      <p:sp>
        <p:nvSpPr>
          <p:cNvPr id="8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Setting a pie tin on top of a charged </a:t>
            </a:r>
            <a:r>
              <a:rPr lang="en-US" dirty="0">
                <a:solidFill>
                  <a:srgbClr val="FFFF00"/>
                </a:solidFill>
                <a:cs typeface="+mn-cs"/>
              </a:rPr>
              <a:t>S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tyrofoam plate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$300</a:t>
            </a:r>
          </a:p>
        </p:txBody>
      </p:sp>
      <p:grpSp>
        <p:nvGrpSpPr>
          <p:cNvPr id="27651" name="Group 4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7655" name="AutoShape 4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7656" name="Text Box 4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John </a:t>
            </a:r>
            <a:r>
              <a:rPr lang="en-US" dirty="0" err="1" smtClean="0">
                <a:solidFill>
                  <a:srgbClr val="FFFF00"/>
                </a:solidFill>
                <a:cs typeface="+mn-cs"/>
              </a:rPr>
              <a:t>Travoltage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 drags his feet on the carpet 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00088" y="560388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$400</a:t>
            </a:r>
          </a:p>
        </p:txBody>
      </p:sp>
      <p:grpSp>
        <p:nvGrpSpPr>
          <p:cNvPr id="2867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867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867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John </a:t>
            </a:r>
            <a:r>
              <a:rPr lang="en-US" dirty="0" err="1" smtClean="0">
                <a:solidFill>
                  <a:srgbClr val="FFFF00"/>
                </a:solidFill>
                <a:cs typeface="+mn-cs"/>
              </a:rPr>
              <a:t>Travoltage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 touches the door knob and gets a shock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$500</a:t>
            </a:r>
          </a:p>
        </p:txBody>
      </p:sp>
      <p:grpSp>
        <p:nvGrpSpPr>
          <p:cNvPr id="2969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9703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9704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29700" name="Text Box 36"/>
          <p:cNvSpPr txBox="1">
            <a:spLocks noChangeArrowheads="1"/>
          </p:cNvSpPr>
          <p:nvPr/>
        </p:nvSpPr>
        <p:spPr bwMode="auto">
          <a:xfrm>
            <a:off x="8191500" y="5453063"/>
            <a:ext cx="6064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endParaRPr lang="en-US" sz="1800">
              <a:solidFill>
                <a:srgbClr val="FFFF00"/>
              </a:solidFill>
            </a:endParaRPr>
          </a:p>
        </p:txBody>
      </p:sp>
      <p:sp>
        <p:nvSpPr>
          <p:cNvPr id="9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55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A neutral ball of aluminum foil is attracted to a negatively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charged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PVC pipe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****Answers****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1676400" y="1981200"/>
            <a:ext cx="5334000" cy="29146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9644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63500" dist="38099" dir="2700000" sy="50000" rotWithShape="0">
                    <a:srgbClr val="875B0D">
                      <a:alpha val="74997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OOPS!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815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3200" smtClean="0">
                <a:cs typeface="+mn-cs"/>
                <a:hlinkClick r:id="rId2" action="ppaction://hlinksldjump"/>
              </a:rPr>
              <a:t>Click here to go back to the main board</a:t>
            </a:r>
            <a:endParaRPr lang="en-US" sz="3200" smtClean="0">
              <a:cs typeface="+mn-cs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04800" y="609600"/>
            <a:ext cx="845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smtClean="0">
                <a:cs typeface="+mn-cs"/>
              </a:rPr>
              <a:t>You have selected an area of the board not in play.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sz="4800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$100</a:t>
            </a:r>
          </a:p>
        </p:txBody>
      </p:sp>
      <p:grpSp>
        <p:nvGrpSpPr>
          <p:cNvPr id="3174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174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dirty="0" smtClean="0">
                  <a:cs typeface="+mn-cs"/>
                  <a:hlinkClick r:id="rId2" action="ppaction://hlinksldjump"/>
                </a:rPr>
                <a:t>DONE</a:t>
              </a:r>
              <a:endParaRPr lang="en-US" sz="2400" dirty="0" smtClean="0">
                <a:cs typeface="+mn-cs"/>
              </a:endParaRPr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14425" y="2247900"/>
            <a:ext cx="7162800" cy="252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cs typeface="+mn-cs"/>
              </a:rPr>
              <a:t>Electrons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+mn-cs"/>
              </a:rPr>
              <a:t>a.	Attract each other.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FF00"/>
                </a:solidFill>
                <a:cs typeface="+mn-cs"/>
              </a:rPr>
              <a:t>b.	Repel each other.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+mn-cs"/>
              </a:rPr>
              <a:t>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+mn-cs"/>
              </a:rPr>
              <a:t>c.	Do not interact.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sz="4800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$200</a:t>
            </a:r>
          </a:p>
        </p:txBody>
      </p:sp>
      <p:grpSp>
        <p:nvGrpSpPr>
          <p:cNvPr id="32771" name="Group 8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2773" name="AutoShape 9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2774" name="Text Box 10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To say that electric charge is conserved means that no case has ever been found where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B3B3B3"/>
                </a:solidFill>
                <a:cs typeface="+mn-cs"/>
              </a:rPr>
              <a:t>a.   the total amount of charge on an object has increased	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B3B3B3"/>
                </a:solidFill>
                <a:cs typeface="+mn-cs"/>
              </a:rPr>
              <a:t>b.   one object has more charge than another object</a:t>
            </a:r>
          </a:p>
          <a:p>
            <a:pPr marL="514350" indent="-514350" eaLnBrk="1" hangingPunct="1">
              <a:buFontTx/>
              <a:buAutoNum type="alphaLcPeriod" startAt="3"/>
              <a:defRPr/>
            </a:pPr>
            <a:r>
              <a:rPr lang="en-US" sz="2400" dirty="0" smtClean="0">
                <a:solidFill>
                  <a:srgbClr val="B3B3B3"/>
                </a:solidFill>
                <a:cs typeface="+mn-cs"/>
              </a:rPr>
              <a:t>the total charge on an object has changed</a:t>
            </a:r>
          </a:p>
          <a:p>
            <a:pPr marL="514350" indent="-514350" eaLnBrk="1" hangingPunct="1">
              <a:buFontTx/>
              <a:buAutoNum type="alphaLcPeriod" startAt="3"/>
              <a:defRPr/>
            </a:pPr>
            <a:r>
              <a:rPr lang="en-US" sz="2400" b="1" dirty="0" smtClean="0">
                <a:solidFill>
                  <a:srgbClr val="FFFF00"/>
                </a:solidFill>
                <a:cs typeface="+mn-cs"/>
              </a:rPr>
              <a:t>net charge has been created or destroyed</a:t>
            </a:r>
          </a:p>
          <a:p>
            <a:pPr marL="514350" indent="-514350" eaLnBrk="1" hangingPunct="1">
              <a:buFontTx/>
              <a:buAutoNum type="alphaLcPeriod" startAt="3"/>
              <a:defRPr/>
            </a:pPr>
            <a:r>
              <a:rPr lang="en-US" sz="2400" dirty="0" smtClean="0">
                <a:solidFill>
                  <a:srgbClr val="B3B3B3"/>
                </a:solidFill>
                <a:cs typeface="+mn-cs"/>
              </a:rPr>
              <a:t>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sz="4800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$300</a:t>
            </a:r>
          </a:p>
        </p:txBody>
      </p:sp>
      <p:grpSp>
        <p:nvGrpSpPr>
          <p:cNvPr id="33795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3797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3798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92125" y="2703513"/>
            <a:ext cx="809466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000" dirty="0" smtClean="0">
                <a:solidFill>
                  <a:srgbClr val="FFFF00"/>
                </a:solidFill>
                <a:ea typeface="+mn-ea"/>
                <a:cs typeface="+mn-cs"/>
              </a:rPr>
              <a:t>Protons and Neutrons</a:t>
            </a:r>
            <a:endParaRPr lang="en-US" sz="4000" b="1" dirty="0" smtClean="0">
              <a:solidFill>
                <a:srgbClr val="FFFF00"/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sz="4800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$400</a:t>
            </a:r>
          </a:p>
        </p:txBody>
      </p:sp>
      <p:grpSp>
        <p:nvGrpSpPr>
          <p:cNvPr id="34819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4821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34820" name="Text Box 12"/>
          <p:cNvSpPr txBox="1">
            <a:spLocks noChangeArrowheads="1"/>
          </p:cNvSpPr>
          <p:nvPr/>
        </p:nvSpPr>
        <p:spPr bwMode="auto">
          <a:xfrm>
            <a:off x="655638" y="1716088"/>
            <a:ext cx="7913687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A conductor differs from an insulator in that a conductor has</a:t>
            </a:r>
          </a:p>
          <a:p>
            <a:pPr marL="514350" indent="-514350" eaLnBrk="1" hangingPunct="1">
              <a:spcBef>
                <a:spcPct val="50000"/>
              </a:spcBef>
              <a:buAutoNum type="alphaLcPeriod"/>
            </a:pPr>
            <a:r>
              <a:rPr lang="en-US" sz="2800" dirty="0" smtClean="0">
                <a:solidFill>
                  <a:srgbClr val="B3B3B3"/>
                </a:solidFill>
              </a:rPr>
              <a:t>more </a:t>
            </a:r>
            <a:r>
              <a:rPr lang="en-US" sz="2800" dirty="0">
                <a:solidFill>
                  <a:srgbClr val="B3B3B3"/>
                </a:solidFill>
              </a:rPr>
              <a:t>protons than electrons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</a:pPr>
            <a:r>
              <a:rPr lang="en-US" sz="2800" dirty="0" smtClean="0">
                <a:solidFill>
                  <a:srgbClr val="B3B3B3"/>
                </a:solidFill>
              </a:rPr>
              <a:t>more </a:t>
            </a:r>
            <a:r>
              <a:rPr lang="en-US" sz="2800" dirty="0">
                <a:solidFill>
                  <a:srgbClr val="B3B3B3"/>
                </a:solidFill>
              </a:rPr>
              <a:t>electrons than protons</a:t>
            </a:r>
          </a:p>
          <a:p>
            <a:pPr eaLnBrk="1" hangingPunct="1">
              <a:spcBef>
                <a:spcPct val="50000"/>
              </a:spcBef>
              <a:buFontTx/>
              <a:buAutoNum type="alphaLcPeriod" startAt="3"/>
            </a:pPr>
            <a:r>
              <a:rPr lang="en-US" sz="2800" b="1" dirty="0" smtClean="0">
                <a:solidFill>
                  <a:srgbClr val="FFFF00"/>
                </a:solidFill>
              </a:rPr>
              <a:t>more freely-moving </a:t>
            </a:r>
            <a:r>
              <a:rPr lang="en-US" sz="2800" b="1" dirty="0">
                <a:solidFill>
                  <a:srgbClr val="FFFF00"/>
                </a:solidFill>
              </a:rPr>
              <a:t>electrons than an insulator</a:t>
            </a:r>
          </a:p>
          <a:p>
            <a:pPr eaLnBrk="1" hangingPunct="1">
              <a:spcBef>
                <a:spcPct val="50000"/>
              </a:spcBef>
              <a:buFontTx/>
              <a:buAutoNum type="alphaLcPeriod" startAt="3"/>
            </a:pPr>
            <a:r>
              <a:rPr lang="en-US" sz="2800" dirty="0">
                <a:solidFill>
                  <a:srgbClr val="B3B3B3"/>
                </a:solidFill>
              </a:rPr>
              <a:t>None of the above – electrons loosely bound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sz="4800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$500</a:t>
            </a:r>
          </a:p>
        </p:txBody>
      </p:sp>
      <p:grpSp>
        <p:nvGrpSpPr>
          <p:cNvPr id="3584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584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501650" y="1881188"/>
            <a:ext cx="7880350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rgbClr val="FFFF00"/>
                </a:solidFill>
                <a:ea typeface="+mn-ea"/>
                <a:cs typeface="+mn-cs"/>
              </a:rPr>
              <a:t>It is called “grounding” or “</a:t>
            </a:r>
            <a:r>
              <a:rPr lang="en-US" sz="2400" dirty="0" err="1" smtClean="0">
                <a:solidFill>
                  <a:srgbClr val="FFFF00"/>
                </a:solidFill>
                <a:ea typeface="+mn-ea"/>
                <a:cs typeface="+mn-cs"/>
              </a:rPr>
              <a:t>earthing</a:t>
            </a:r>
            <a:r>
              <a:rPr lang="en-US" sz="2400" dirty="0" smtClean="0">
                <a:solidFill>
                  <a:srgbClr val="FFFF00"/>
                </a:solidFill>
                <a:ea typeface="+mn-ea"/>
                <a:cs typeface="+mn-cs"/>
              </a:rPr>
              <a:t>” when contact with a large object brings an object to neutral charge because…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4000" dirty="0" smtClean="0">
                <a:solidFill>
                  <a:srgbClr val="FFFF00"/>
                </a:solidFill>
                <a:ea typeface="+mn-ea"/>
                <a:cs typeface="+mn-cs"/>
              </a:rPr>
              <a:t>The earth (ground) is </a:t>
            </a:r>
            <a:r>
              <a:rPr lang="en-US" sz="4000" dirty="0" err="1" smtClean="0">
                <a:solidFill>
                  <a:srgbClr val="FFFF00"/>
                </a:solidFill>
                <a:ea typeface="+mn-ea"/>
                <a:cs typeface="+mn-cs"/>
              </a:rPr>
              <a:t>sooooooo</a:t>
            </a:r>
            <a:r>
              <a:rPr lang="en-US" sz="4000" dirty="0" smtClean="0">
                <a:solidFill>
                  <a:srgbClr val="FFFF00"/>
                </a:solidFill>
                <a:ea typeface="+mn-ea"/>
                <a:cs typeface="+mn-cs"/>
              </a:rPr>
              <a:t> big it can give or take many electrons and still be roughly neutral.</a:t>
            </a:r>
            <a:endParaRPr lang="en-US" sz="4000" dirty="0">
              <a:solidFill>
                <a:srgbClr val="FFFF00"/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$100</a:t>
            </a:r>
          </a:p>
        </p:txBody>
      </p:sp>
      <p:grpSp>
        <p:nvGrpSpPr>
          <p:cNvPr id="3686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686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1935163" y="2624138"/>
            <a:ext cx="5776912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altLang="ja-JP" sz="4800" b="1">
                <a:solidFill>
                  <a:srgbClr val="FFFF00"/>
                </a:solidFill>
              </a:rPr>
              <a:t>moveable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altLang="ja-JP" sz="4800" b="1">
                <a:solidFill>
                  <a:srgbClr val="FFFF00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altLang="ja-JP" sz="4800" b="1">
                <a:solidFill>
                  <a:srgbClr val="FFFF00"/>
                </a:solidFill>
              </a:rPr>
              <a:t>negative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$200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789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37892" name="Text Box 10"/>
          <p:cNvSpPr txBox="1">
            <a:spLocks noChangeArrowheads="1"/>
          </p:cNvSpPr>
          <p:nvPr/>
        </p:nvSpPr>
        <p:spPr bwMode="auto">
          <a:xfrm>
            <a:off x="1457325" y="2624138"/>
            <a:ext cx="6415088" cy="217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altLang="ja-JP" sz="5400" b="1">
                <a:solidFill>
                  <a:srgbClr val="FFFF00"/>
                </a:solidFill>
              </a:rPr>
              <a:t>attract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r>
              <a:rPr lang="en-US" altLang="ja-JP" sz="5400" b="1">
                <a:solidFill>
                  <a:srgbClr val="FFFF00"/>
                </a:solidFill>
              </a:rPr>
              <a:t>  </a:t>
            </a:r>
          </a:p>
          <a:p>
            <a:pPr eaLnBrk="1" hangingPunct="1">
              <a:spcBef>
                <a:spcPct val="50000"/>
              </a:spcBef>
            </a:pP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altLang="ja-JP" sz="5400" b="1">
                <a:solidFill>
                  <a:srgbClr val="FFFF00"/>
                </a:solidFill>
              </a:rPr>
              <a:t>repel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endParaRPr lang="en-US" sz="5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$300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8917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2284413" y="2624138"/>
            <a:ext cx="3559175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altLang="ja-JP" sz="4800" b="1">
                <a:solidFill>
                  <a:srgbClr val="FFFF00"/>
                </a:solidFill>
              </a:rPr>
              <a:t>potential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altLang="ja-JP" sz="4800" b="1">
                <a:solidFill>
                  <a:srgbClr val="FFFF00"/>
                </a:solidFill>
              </a:rPr>
              <a:t>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altLang="ja-JP" sz="4800" b="1">
                <a:solidFill>
                  <a:srgbClr val="FFFF00"/>
                </a:solidFill>
              </a:rPr>
              <a:t>position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$400</a:t>
            </a:r>
          </a:p>
        </p:txBody>
      </p:sp>
      <p:grpSp>
        <p:nvGrpSpPr>
          <p:cNvPr id="39939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39940" name="Text Box 11"/>
          <p:cNvSpPr txBox="1">
            <a:spLocks noChangeArrowheads="1"/>
          </p:cNvSpPr>
          <p:nvPr/>
        </p:nvSpPr>
        <p:spPr bwMode="auto">
          <a:xfrm>
            <a:off x="2568575" y="3076575"/>
            <a:ext cx="44164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ja-JP" altLang="en-US" sz="4000" b="1">
                <a:solidFill>
                  <a:srgbClr val="FFFF00"/>
                </a:solidFill>
              </a:rPr>
              <a:t>“</a:t>
            </a:r>
            <a:r>
              <a:rPr lang="en-US" altLang="ja-JP" sz="4000" b="1">
                <a:solidFill>
                  <a:srgbClr val="FFFF00"/>
                </a:solidFill>
              </a:rPr>
              <a:t>electric fields</a:t>
            </a:r>
            <a:r>
              <a:rPr lang="ja-JP" altLang="en-US" sz="4000" b="1">
                <a:solidFill>
                  <a:srgbClr val="FFFF00"/>
                </a:solidFill>
              </a:rPr>
              <a:t>”</a:t>
            </a:r>
            <a:endParaRPr lang="en-US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$500</a:t>
            </a:r>
          </a:p>
        </p:txBody>
      </p:sp>
      <p:grpSp>
        <p:nvGrpSpPr>
          <p:cNvPr id="4096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096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40964" name="Text Box 11"/>
          <p:cNvSpPr txBox="1">
            <a:spLocks noChangeArrowheads="1"/>
          </p:cNvSpPr>
          <p:nvPr/>
        </p:nvSpPr>
        <p:spPr bwMode="auto">
          <a:xfrm>
            <a:off x="2625725" y="2519363"/>
            <a:ext cx="38322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000" b="1">
                <a:solidFill>
                  <a:srgbClr val="FFFF00"/>
                </a:solidFill>
              </a:rPr>
              <a:t>“</a:t>
            </a:r>
            <a:r>
              <a:rPr lang="en-US" altLang="ja-JP" sz="4000" b="1">
                <a:solidFill>
                  <a:srgbClr val="FFFF00"/>
                </a:solidFill>
              </a:rPr>
              <a:t>shields</a:t>
            </a:r>
            <a:r>
              <a:rPr lang="ja-JP" altLang="en-US" sz="4000" b="1">
                <a:solidFill>
                  <a:srgbClr val="FFFF00"/>
                </a:solidFill>
              </a:rPr>
              <a:t>”</a:t>
            </a:r>
            <a:endParaRPr lang="en-US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$100</a:t>
            </a:r>
          </a:p>
        </p:txBody>
      </p:sp>
      <p:sp>
        <p:nvSpPr>
          <p:cNvPr id="5123" name="Text Box 12"/>
          <p:cNvSpPr txBox="1">
            <a:spLocks noChangeArrowheads="1"/>
          </p:cNvSpPr>
          <p:nvPr/>
        </p:nvSpPr>
        <p:spPr bwMode="auto">
          <a:xfrm>
            <a:off x="1114425" y="2247900"/>
            <a:ext cx="7162800" cy="252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cs typeface="+mn-cs"/>
              </a:rPr>
              <a:t>Electrons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a.	Attract each other.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b.	Repel each other.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c.	Do not interact.</a:t>
            </a:r>
          </a:p>
        </p:txBody>
      </p:sp>
      <p:grpSp>
        <p:nvGrpSpPr>
          <p:cNvPr id="5124" name="Group 13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125" name="AutoShape 14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126" name="Text Box 15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dirty="0" smtClean="0">
                  <a:cs typeface="+mn-cs"/>
                  <a:hlinkClick r:id="rId2" action="ppaction://hlinksldjump"/>
                </a:rPr>
                <a:t>ANSWER</a:t>
              </a:r>
              <a:endParaRPr lang="en-US" sz="2400" dirty="0" smtClean="0"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$100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198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199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63625" y="2419350"/>
            <a:ext cx="7170738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Any metal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= </a:t>
            </a:r>
            <a:r>
              <a:rPr lang="en-US" sz="4800" b="1" dirty="0" smtClean="0">
                <a:solidFill>
                  <a:srgbClr val="FFFF00"/>
                </a:solidFill>
                <a:cs typeface="+mn-cs"/>
              </a:rPr>
              <a:t>Conductor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$200</a:t>
            </a: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301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301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3625" y="2419350"/>
            <a:ext cx="7170738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plastic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= </a:t>
            </a:r>
            <a:r>
              <a:rPr lang="en-US" sz="4800" b="1" dirty="0" smtClean="0">
                <a:solidFill>
                  <a:srgbClr val="FFFF00"/>
                </a:solidFill>
                <a:cs typeface="+mn-cs"/>
              </a:rPr>
              <a:t>Insulator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$300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403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03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63625" y="2419350"/>
            <a:ext cx="7170738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Tap water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= </a:t>
            </a:r>
            <a:r>
              <a:rPr lang="en-US" sz="4800" b="1" dirty="0" smtClean="0">
                <a:solidFill>
                  <a:srgbClr val="FFFF00"/>
                </a:solidFill>
                <a:cs typeface="+mn-cs"/>
              </a:rPr>
              <a:t>Conductor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$400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506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506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63625" y="2419350"/>
            <a:ext cx="7170738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air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= </a:t>
            </a:r>
            <a:r>
              <a:rPr lang="en-US" sz="4800" b="1" dirty="0" smtClean="0">
                <a:solidFill>
                  <a:srgbClr val="FFFF00"/>
                </a:solidFill>
                <a:cs typeface="+mn-cs"/>
              </a:rPr>
              <a:t>Insulator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Conductor or Insulator?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$500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608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608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46084" name="Text Box 8"/>
          <p:cNvSpPr txBox="1">
            <a:spLocks noChangeArrowheads="1"/>
          </p:cNvSpPr>
          <p:nvPr/>
        </p:nvSpPr>
        <p:spPr bwMode="auto">
          <a:xfrm>
            <a:off x="4995863" y="2597150"/>
            <a:ext cx="3127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mtClean="0">
              <a:solidFill>
                <a:srgbClr val="FFFF00"/>
              </a:solidFill>
              <a:cs typeface="+mn-cs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63625" y="2419350"/>
            <a:ext cx="7170738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Things we charge by friction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cs typeface="+mn-cs"/>
              </a:rPr>
              <a:t>= </a:t>
            </a:r>
            <a:r>
              <a:rPr lang="en-US" sz="4800" b="1" dirty="0" smtClean="0">
                <a:solidFill>
                  <a:srgbClr val="FFFF00"/>
                </a:solidFill>
                <a:cs typeface="+mn-cs"/>
              </a:rPr>
              <a:t>Insulator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$100</a:t>
            </a:r>
          </a:p>
        </p:txBody>
      </p:sp>
      <p:grpSp>
        <p:nvGrpSpPr>
          <p:cNvPr id="4710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710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711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pic>
        <p:nvPicPr>
          <p:cNvPr id="47108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1590675"/>
            <a:ext cx="5332412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1446213" y="2105025"/>
            <a:ext cx="642937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400" dirty="0" smtClean="0">
                <a:solidFill>
                  <a:schemeClr val="bg2"/>
                </a:solidFill>
                <a:cs typeface="+mn-cs"/>
              </a:rPr>
              <a:t>a.</a:t>
            </a:r>
          </a:p>
          <a:p>
            <a:pPr eaLnBrk="1" hangingPunct="1">
              <a:defRPr/>
            </a:pPr>
            <a:endParaRPr lang="en-US" sz="2400" dirty="0" smtClean="0">
              <a:solidFill>
                <a:srgbClr val="FFFF0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cs typeface="+mn-cs"/>
              </a:rPr>
              <a:t>b.</a:t>
            </a:r>
          </a:p>
          <a:p>
            <a:pPr eaLnBrk="1" hangingPunct="1">
              <a:defRPr/>
            </a:pPr>
            <a:endParaRPr lang="en-US" sz="2400" dirty="0" smtClean="0">
              <a:solidFill>
                <a:srgbClr val="FFFF0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808080"/>
                </a:solidFill>
                <a:cs typeface="+mn-cs"/>
              </a:rPr>
              <a:t>c.</a:t>
            </a:r>
          </a:p>
          <a:p>
            <a:pPr eaLnBrk="1" hangingPunct="1">
              <a:defRPr/>
            </a:pPr>
            <a:endParaRPr lang="en-US" sz="2400" dirty="0" smtClean="0">
              <a:solidFill>
                <a:srgbClr val="80808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808080"/>
                </a:solidFill>
                <a:cs typeface="+mn-cs"/>
              </a:rPr>
              <a:t>d.</a:t>
            </a:r>
          </a:p>
          <a:p>
            <a:pPr eaLnBrk="1" hangingPunct="1">
              <a:defRPr/>
            </a:pPr>
            <a:endParaRPr lang="en-US" sz="2400" dirty="0" smtClean="0">
              <a:solidFill>
                <a:srgbClr val="80808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808080"/>
                </a:solidFill>
                <a:cs typeface="+mn-cs"/>
              </a:rPr>
              <a:t>e</a:t>
            </a:r>
            <a:r>
              <a:rPr lang="en-US" sz="3200" dirty="0" smtClean="0">
                <a:solidFill>
                  <a:srgbClr val="808080"/>
                </a:solidFill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$200</a:t>
            </a:r>
          </a:p>
        </p:txBody>
      </p:sp>
      <p:grpSp>
        <p:nvGrpSpPr>
          <p:cNvPr id="4813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813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13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828675" y="1751013"/>
            <a:ext cx="7629525" cy="421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cs typeface="+mn-cs"/>
              </a:rPr>
              <a:t>Suppose a hollow metal sphere has a negative charge on it. The electric field strength inside the sphere is</a:t>
            </a:r>
          </a:p>
          <a:p>
            <a:pPr eaLnBrk="1" hangingPunct="1">
              <a:defRPr/>
            </a:pPr>
            <a:endParaRPr lang="en-US" sz="3200" dirty="0" smtClean="0">
              <a:solidFill>
                <a:srgbClr val="FFFF00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B3B3B3"/>
                </a:solidFill>
                <a:cs typeface="+mn-cs"/>
              </a:rPr>
              <a:t>A. Large and positive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B3B3B3"/>
                </a:solidFill>
                <a:cs typeface="+mn-cs"/>
              </a:rPr>
              <a:t>B. Weak and positive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rgbClr val="FFFF00"/>
                </a:solidFill>
                <a:cs typeface="+mn-cs"/>
              </a:rPr>
              <a:t>C. Zero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B3B3B3"/>
                </a:solidFill>
                <a:cs typeface="+mn-cs"/>
              </a:rPr>
              <a:t>D. Weak and negative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B3B3B3"/>
                </a:solidFill>
                <a:cs typeface="+mn-cs"/>
              </a:rPr>
              <a:t>E. Large and negative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$300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9158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9159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3036888" y="2490788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sz="3200" smtClean="0"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31813" y="1657350"/>
            <a:ext cx="7962900" cy="297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If a small positive charge were released in an electric field, it would move</a:t>
            </a:r>
            <a:endParaRPr lang="en-US" sz="3200" dirty="0">
              <a:solidFill>
                <a:srgbClr val="FFFF00"/>
              </a:solidFill>
            </a:endParaRPr>
          </a:p>
          <a:p>
            <a:pPr eaLnBrk="1" hangingPunct="1"/>
            <a:endParaRPr lang="en-US" sz="11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2800" b="1" dirty="0">
                <a:solidFill>
                  <a:srgbClr val="FFFF00"/>
                </a:solidFill>
              </a:rPr>
              <a:t>A. </a:t>
            </a:r>
            <a:r>
              <a:rPr lang="en-US" sz="2800" b="1" dirty="0" smtClean="0">
                <a:solidFill>
                  <a:srgbClr val="FFFF00"/>
                </a:solidFill>
              </a:rPr>
              <a:t>the </a:t>
            </a:r>
            <a:r>
              <a:rPr lang="en-US" sz="2800" b="1" u="sng" dirty="0" smtClean="0">
                <a:solidFill>
                  <a:srgbClr val="FFFF00"/>
                </a:solidFill>
              </a:rPr>
              <a:t>same</a:t>
            </a:r>
            <a:r>
              <a:rPr lang="en-US" sz="2800" b="1" dirty="0" smtClean="0">
                <a:solidFill>
                  <a:srgbClr val="FFFF00"/>
                </a:solidFill>
              </a:rPr>
              <a:t> direction that the field arrows point</a:t>
            </a:r>
            <a:endParaRPr lang="en-US" sz="2800" b="1" dirty="0">
              <a:solidFill>
                <a:srgbClr val="FFFF00"/>
              </a:solidFill>
            </a:endParaRPr>
          </a:p>
          <a:p>
            <a:pPr eaLnBrk="1" hangingPunct="1"/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B. 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the </a:t>
            </a:r>
            <a:r>
              <a:rPr lang="en-US" sz="2800" u="sng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opposite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direction that the field arrows point</a:t>
            </a:r>
            <a:endParaRPr lang="en-US" sz="2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/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C. 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It </a:t>
            </a:r>
            <a:r>
              <a:rPr lang="en-US" sz="2800" u="sng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wouldn’t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move</a:t>
            </a:r>
            <a:endParaRPr lang="en-US" sz="2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/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D. 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It would depend on the </a:t>
            </a:r>
            <a:r>
              <a:rPr lang="en-US" sz="2800" u="sng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size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of the positive charge</a:t>
            </a:r>
            <a:endParaRPr lang="en-US" sz="2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$400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018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018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531813" y="1657350"/>
            <a:ext cx="7962900" cy="438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Suppose you touch a negatively charged object to a metal sphere so that extra electrons move onto the sphere. After the charged object is moved far away, electrons on the sphere will be</a:t>
            </a:r>
          </a:p>
          <a:p>
            <a:pPr eaLnBrk="1" hangingPunct="1"/>
            <a:endParaRPr lang="en-US" sz="11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2800" dirty="0">
                <a:solidFill>
                  <a:srgbClr val="B3B3B3"/>
                </a:solidFill>
              </a:rPr>
              <a:t>A. distributed in small bunches over the sphere’s surface.</a:t>
            </a:r>
          </a:p>
          <a:p>
            <a:pPr eaLnBrk="1" hangingPunct="1"/>
            <a:r>
              <a:rPr lang="en-US" sz="2800" b="1" dirty="0">
                <a:solidFill>
                  <a:srgbClr val="FFFF00"/>
                </a:solidFill>
              </a:rPr>
              <a:t>B. distributed evenly over the sphere’s surface.</a:t>
            </a:r>
          </a:p>
          <a:p>
            <a:pPr eaLnBrk="1" hangingPunct="1"/>
            <a:r>
              <a:rPr lang="en-US" sz="2800" dirty="0">
                <a:solidFill>
                  <a:srgbClr val="B3B3B3"/>
                </a:solidFill>
              </a:rPr>
              <a:t>C. pulled off the sphere along with the charged object.</a:t>
            </a:r>
          </a:p>
          <a:p>
            <a:pPr eaLnBrk="1" hangingPunct="1"/>
            <a:r>
              <a:rPr lang="en-US" sz="2800" dirty="0">
                <a:solidFill>
                  <a:srgbClr val="B3B3B3"/>
                </a:solidFill>
              </a:rPr>
              <a:t>D. located in the place the charged object was.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cs typeface="+mj-cs"/>
              </a:rPr>
              <a:t>Electric Fields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$500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120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120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054100" y="2430463"/>
            <a:ext cx="69564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cs typeface="+mn-cs"/>
              </a:rPr>
              <a:t>Strength of the field</a:t>
            </a:r>
          </a:p>
          <a:p>
            <a:pPr algn="ctr"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cs typeface="+mn-cs"/>
              </a:rPr>
              <a:t>&amp; direction of the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$200</a:t>
            </a:r>
          </a:p>
        </p:txBody>
      </p:sp>
      <p:grpSp>
        <p:nvGrpSpPr>
          <p:cNvPr id="6147" name="Group 4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6148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cs typeface="+mn-cs"/>
              </a:rPr>
              <a:t>To say that electric charge is conserved means that no case has ever been found where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a.   the total amount of charge on an object has increased	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b.   one object has more charge than another object</a:t>
            </a:r>
          </a:p>
          <a:p>
            <a:pPr marL="514350" indent="-514350" eaLnBrk="1" hangingPunct="1">
              <a:buFontTx/>
              <a:buAutoNum type="alphaLcPeriod" startAt="3"/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the total charge on an object has changed</a:t>
            </a:r>
          </a:p>
          <a:p>
            <a:pPr marL="514350" indent="-514350" eaLnBrk="1" hangingPunct="1">
              <a:buFontTx/>
              <a:buAutoNum type="alphaLcPeriod" startAt="3"/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net charge has been created or destroyed</a:t>
            </a:r>
          </a:p>
          <a:p>
            <a:pPr marL="514350" indent="-514350" eaLnBrk="1" hangingPunct="1">
              <a:buFontTx/>
              <a:buAutoNum type="alphaLcPeriod" startAt="3"/>
              <a:defRPr/>
            </a:pPr>
            <a:r>
              <a:rPr lang="en-US" sz="2400" dirty="0" smtClean="0">
                <a:solidFill>
                  <a:srgbClr val="FFFF00"/>
                </a:solidFill>
                <a:cs typeface="+mn-cs"/>
              </a:rPr>
              <a:t>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$100 </a:t>
            </a: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222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Rubbing a balloon against a wool sweater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b="1" dirty="0" smtClean="0">
                <a:solidFill>
                  <a:srgbClr val="FFFF00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$200 </a:t>
            </a:r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325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325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Setting a pie tin on top of a charged </a:t>
            </a:r>
            <a:r>
              <a:rPr lang="en-US" dirty="0">
                <a:solidFill>
                  <a:srgbClr val="FFFF00"/>
                </a:solidFill>
                <a:cs typeface="+mn-cs"/>
              </a:rPr>
              <a:t>S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tyrofoam plate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b="1" dirty="0" smtClean="0">
                <a:solidFill>
                  <a:srgbClr val="FFFF00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1938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$300 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427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427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8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John </a:t>
            </a:r>
            <a:r>
              <a:rPr lang="en-US" dirty="0" err="1" smtClean="0">
                <a:solidFill>
                  <a:srgbClr val="FFFF00"/>
                </a:solidFill>
                <a:cs typeface="+mn-cs"/>
              </a:rPr>
              <a:t>Travoltage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 drags his feet on the carpet 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b="1" dirty="0" smtClean="0">
                <a:solidFill>
                  <a:srgbClr val="FFFF00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$400 </a:t>
            </a:r>
          </a:p>
        </p:txBody>
      </p:sp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5302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5303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55300" name="Rectangle 8"/>
          <p:cNvSpPr>
            <a:spLocks noChangeArrowheads="1"/>
          </p:cNvSpPr>
          <p:nvPr/>
        </p:nvSpPr>
        <p:spPr bwMode="auto">
          <a:xfrm>
            <a:off x="6057900" y="4083050"/>
            <a:ext cx="1624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8000">
              <a:solidFill>
                <a:srgbClr val="FFFF00"/>
              </a:solidFill>
              <a:cs typeface="+mn-cs"/>
            </a:endParaRPr>
          </a:p>
        </p:txBody>
      </p:sp>
      <p:sp>
        <p:nvSpPr>
          <p:cNvPr id="9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John </a:t>
            </a:r>
            <a:r>
              <a:rPr lang="en-US" dirty="0" err="1" smtClean="0">
                <a:solidFill>
                  <a:srgbClr val="FFFF00"/>
                </a:solidFill>
                <a:cs typeface="+mn-cs"/>
              </a:rPr>
              <a:t>Travoltage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 touches the door knob and gets a shock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b="1" dirty="0" smtClean="0">
                <a:solidFill>
                  <a:srgbClr val="FFFF00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cs typeface="+mj-cs"/>
              </a:rPr>
              <a:t>Transferring Charge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-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$500 </a:t>
            </a:r>
          </a:p>
        </p:txBody>
      </p:sp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632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632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DONE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" name="Text Box 55"/>
          <p:cNvSpPr txBox="1">
            <a:spLocks noChangeArrowheads="1"/>
          </p:cNvSpPr>
          <p:nvPr/>
        </p:nvSpPr>
        <p:spPr bwMode="auto">
          <a:xfrm>
            <a:off x="1049338" y="2094246"/>
            <a:ext cx="7104062" cy="355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360"/>
              </a:spcBef>
              <a:defRPr/>
            </a:pPr>
            <a:r>
              <a:rPr lang="en-US" dirty="0" smtClean="0">
                <a:solidFill>
                  <a:srgbClr val="FFFF00"/>
                </a:solidFill>
                <a:cs typeface="+mn-cs"/>
              </a:rPr>
              <a:t>A neutral ball of aluminum foil is attracted to a negatively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charged </a:t>
            </a:r>
            <a:r>
              <a:rPr lang="en-US" dirty="0" smtClean="0">
                <a:solidFill>
                  <a:srgbClr val="FFFF00"/>
                </a:solidFill>
                <a:cs typeface="+mn-cs"/>
              </a:rPr>
              <a:t>PVC pipe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friction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dirty="0" smtClean="0">
                <a:solidFill>
                  <a:srgbClr val="B3B3B3"/>
                </a:solidFill>
                <a:cs typeface="+mn-cs"/>
              </a:rPr>
              <a:t>contact</a:t>
            </a:r>
          </a:p>
          <a:p>
            <a:pPr marL="742950" indent="-742950" eaLnBrk="1" hangingPunct="1">
              <a:spcBef>
                <a:spcPts val="360"/>
              </a:spcBef>
              <a:buAutoNum type="alphaLcPeriod"/>
              <a:defRPr/>
            </a:pPr>
            <a:r>
              <a:rPr lang="en-US" b="1" dirty="0" smtClean="0">
                <a:solidFill>
                  <a:srgbClr val="FFFF00"/>
                </a:solidFill>
                <a:cs typeface="+mn-cs"/>
              </a:rPr>
              <a:t>induction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rgbClr val="FFFFFF"/>
                </a:solidFill>
                <a:cs typeface="+mj-cs"/>
              </a:rPr>
              <a:t>Directions for Changing the Game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questions and answers, just type over the problems…Use the 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“</a:t>
            </a:r>
            <a:r>
              <a:rPr lang="en-US" altLang="ja-JP" sz="2800">
                <a:solidFill>
                  <a:srgbClr val="FFFFFF"/>
                </a:solidFill>
                <a:latin typeface="Times New Roman" charset="0"/>
              </a:rPr>
              <a:t>replace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”</a:t>
            </a:r>
            <a:r>
              <a:rPr lang="en-US" altLang="ja-JP" sz="2800">
                <a:solidFill>
                  <a:srgbClr val="FFFFFF"/>
                </a:solidFill>
                <a:latin typeface="Times New Roman" charset="0"/>
              </a:rPr>
              <a:t> feature to change the categories easily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The daily doubles were originally set to category #4 for $500 and category #2 for $300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daily doubles you must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1.  Change the hyperlink for the links on the main board to go to the appropriate question, therefore bypassing the daily double slide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2.  Change the hyperlink on the continue button on each daily double slide to go to the new question.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 dirty="0">
                <a:solidFill>
                  <a:srgbClr val="FFFF00"/>
                </a:solidFill>
                <a:cs typeface="+mj-cs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$300</a:t>
            </a:r>
          </a:p>
        </p:txBody>
      </p:sp>
      <p:grpSp>
        <p:nvGrpSpPr>
          <p:cNvPr id="717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717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17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7172" name="Text Box 12"/>
          <p:cNvSpPr txBox="1">
            <a:spLocks noChangeArrowheads="1"/>
          </p:cNvSpPr>
          <p:nvPr/>
        </p:nvSpPr>
        <p:spPr bwMode="auto">
          <a:xfrm>
            <a:off x="434975" y="2152650"/>
            <a:ext cx="8094663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000" dirty="0" smtClean="0">
                <a:solidFill>
                  <a:srgbClr val="FFFF00"/>
                </a:solidFill>
                <a:cs typeface="+mn-cs"/>
              </a:rPr>
              <a:t>Of electrons, protons, and neutrons, which one(s) are found in the nucleus of an atom?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dirty="0">
                <a:solidFill>
                  <a:srgbClr val="FFFF00"/>
                </a:solidFill>
                <a:cs typeface="+mj-cs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$400</a:t>
            </a:r>
          </a:p>
        </p:txBody>
      </p:sp>
      <p:grpSp>
        <p:nvGrpSpPr>
          <p:cNvPr id="819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819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19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55638" y="1447800"/>
            <a:ext cx="7913687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  <a:cs typeface="+mn-cs"/>
              </a:rPr>
              <a:t>A conductor differs from an insulator in that a conductor has</a:t>
            </a:r>
          </a:p>
          <a:p>
            <a:pPr marL="514350" indent="-514350" eaLnBrk="1" hangingPunct="1">
              <a:spcBef>
                <a:spcPct val="50000"/>
              </a:spcBef>
              <a:buAutoNum type="alphaLcPeriod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  <a:cs typeface="+mn-cs"/>
              </a:rPr>
              <a:t>more protons than electrons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  <a:cs typeface="+mn-cs"/>
              </a:rPr>
              <a:t>more electrons than protons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  <a:cs typeface="+mn-cs"/>
              </a:rPr>
              <a:t>more free-moving electrons than an insulator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  <a:cs typeface="+mn-cs"/>
              </a:rPr>
              <a:t>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 dirty="0">
                <a:solidFill>
                  <a:srgbClr val="FFFF00"/>
                </a:solidFill>
                <a:cs typeface="+mj-cs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cs typeface="+mj-cs"/>
              </a:rPr>
              <a:t>Charges</a:t>
            </a:r>
            <a:r>
              <a:rPr lang="en-US" b="1" i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cs typeface="+mj-cs"/>
              </a:rPr>
              <a:t>- $500</a:t>
            </a:r>
          </a:p>
        </p:txBody>
      </p:sp>
      <p:grpSp>
        <p:nvGrpSpPr>
          <p:cNvPr id="921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9222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223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3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9220" name="Text Box 13"/>
          <p:cNvSpPr txBox="1">
            <a:spLocks noChangeArrowheads="1"/>
          </p:cNvSpPr>
          <p:nvPr/>
        </p:nvSpPr>
        <p:spPr bwMode="auto">
          <a:xfrm>
            <a:off x="501650" y="1881188"/>
            <a:ext cx="78803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  <a:cs typeface="+mn-cs"/>
              </a:rPr>
              <a:t>Why is it called “grounding” or “</a:t>
            </a:r>
            <a:r>
              <a:rPr lang="en-US" sz="3200" dirty="0" err="1" smtClean="0">
                <a:solidFill>
                  <a:srgbClr val="FFFF00"/>
                </a:solidFill>
                <a:ea typeface="+mn-ea"/>
                <a:cs typeface="+mn-cs"/>
              </a:rPr>
              <a:t>earthing</a:t>
            </a:r>
            <a:r>
              <a:rPr lang="en-US" sz="3200" dirty="0" smtClean="0">
                <a:solidFill>
                  <a:srgbClr val="FFFF00"/>
                </a:solidFill>
                <a:ea typeface="+mn-ea"/>
                <a:cs typeface="+mn-cs"/>
              </a:rPr>
              <a:t>” when contact with a large object brings an object to neutral charge?</a:t>
            </a:r>
          </a:p>
        </p:txBody>
      </p:sp>
      <p:graphicFrame>
        <p:nvGraphicFramePr>
          <p:cNvPr id="9221" name="Object 14"/>
          <p:cNvGraphicFramePr>
            <a:graphicFrameLocks noChangeAspect="1"/>
          </p:cNvGraphicFramePr>
          <p:nvPr/>
        </p:nvGraphicFramePr>
        <p:xfrm>
          <a:off x="0" y="0"/>
          <a:ext cx="914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4" imgW="438364" imgH="657546" progId="Equation.DSMT4">
                  <p:embed/>
                </p:oleObj>
              </mc:Choice>
              <mc:Fallback>
                <p:oleObj name="Equation" r:id="rId4" imgW="438364" imgH="657546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cs typeface="+mj-cs"/>
              </a:rPr>
              <a:t>Fill in the _____ - $100</a:t>
            </a:r>
          </a:p>
        </p:txBody>
      </p:sp>
      <p:grpSp>
        <p:nvGrpSpPr>
          <p:cNvPr id="10243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0245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0246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2400" smtClean="0">
                  <a:cs typeface="+mn-cs"/>
                  <a:hlinkClick r:id="rId2" action="ppaction://hlinksldjump"/>
                </a:rPr>
                <a:t>ANSWER</a:t>
              </a:r>
              <a:endParaRPr lang="en-US" sz="2400" smtClean="0">
                <a:cs typeface="+mn-cs"/>
              </a:endParaRPr>
            </a:p>
          </p:txBody>
        </p:sp>
      </p:grpSp>
      <p:sp>
        <p:nvSpPr>
          <p:cNvPr id="10244" name="Text Box 17"/>
          <p:cNvSpPr txBox="1">
            <a:spLocks noChangeArrowheads="1"/>
          </p:cNvSpPr>
          <p:nvPr/>
        </p:nvSpPr>
        <p:spPr bwMode="auto">
          <a:xfrm>
            <a:off x="1404938" y="2520950"/>
            <a:ext cx="67976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000" dirty="0" smtClean="0">
                <a:solidFill>
                  <a:srgbClr val="FFFF00"/>
                </a:solidFill>
                <a:cs typeface="+mn-cs"/>
              </a:rPr>
              <a:t>Electrons are the ________ bits of ________ charge.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">
      <a:dk1>
        <a:srgbClr val="000000"/>
      </a:dk1>
      <a:lt1>
        <a:srgbClr val="3333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DAD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3333FF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2357</TotalTime>
  <Words>1354</Words>
  <Application>Microsoft Office PowerPoint</Application>
  <PresentationFormat>On-screen Show (4:3)</PresentationFormat>
  <Paragraphs>306</Paragraphs>
  <Slides>55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7" baseType="lpstr">
      <vt:lpstr>Default Design</vt:lpstr>
      <vt:lpstr>Equation</vt:lpstr>
      <vt:lpstr>PowerPoint Presentation</vt:lpstr>
      <vt:lpstr>PowerPoint Presentation</vt:lpstr>
      <vt:lpstr>PowerPoint Presentation</vt:lpstr>
      <vt:lpstr>Charges - $100</vt:lpstr>
      <vt:lpstr>Charges - $200</vt:lpstr>
      <vt:lpstr> Charges - $300</vt:lpstr>
      <vt:lpstr> Charges - $400</vt:lpstr>
      <vt:lpstr> Charges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Conductor or Insulator? - $100</vt:lpstr>
      <vt:lpstr>Conductor or Insulator? - $200</vt:lpstr>
      <vt:lpstr>Conductor or Insulator? - $300</vt:lpstr>
      <vt:lpstr>Conductor or Insulator? - $400</vt:lpstr>
      <vt:lpstr>Conductor or Insulator? - $500</vt:lpstr>
      <vt:lpstr>Electric Fields - $100</vt:lpstr>
      <vt:lpstr>Electric Fields - $200</vt:lpstr>
      <vt:lpstr>Electric Fields - $300</vt:lpstr>
      <vt:lpstr>Electric Fields - $400</vt:lpstr>
      <vt:lpstr>Electric Fields - $500</vt:lpstr>
      <vt:lpstr>Transferring Charge- $100</vt:lpstr>
      <vt:lpstr>Transferring Charge- $200</vt:lpstr>
      <vt:lpstr>Transferring Charge- $300</vt:lpstr>
      <vt:lpstr>Transferring Charge- $400</vt:lpstr>
      <vt:lpstr>Transferring Charge- $500</vt:lpstr>
      <vt:lpstr>****Answers****</vt:lpstr>
      <vt:lpstr>Charges - $100</vt:lpstr>
      <vt:lpstr>Charges - $200</vt:lpstr>
      <vt:lpstr>Charges - $300</vt:lpstr>
      <vt:lpstr>Charges - $400</vt:lpstr>
      <vt:lpstr>Charges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Conductor or Insulator? - $100</vt:lpstr>
      <vt:lpstr>Conductor or Insulator? - $200</vt:lpstr>
      <vt:lpstr>Conductor or Insulator? - $300</vt:lpstr>
      <vt:lpstr>Conductor or Insulator? - $400</vt:lpstr>
      <vt:lpstr>Conductor or Insulator? - $500</vt:lpstr>
      <vt:lpstr>Electric Fields - $100</vt:lpstr>
      <vt:lpstr>Electric Fields - $200</vt:lpstr>
      <vt:lpstr>Electric Fields - $300</vt:lpstr>
      <vt:lpstr>Electric Fields - $400</vt:lpstr>
      <vt:lpstr>Electric Fields - $500</vt:lpstr>
      <vt:lpstr>Transferring Charge- $100 </vt:lpstr>
      <vt:lpstr>Transferring Charge- $200 </vt:lpstr>
      <vt:lpstr>Transferring Charge- $300 </vt:lpstr>
      <vt:lpstr>Transferring Charge- $400 </vt:lpstr>
      <vt:lpstr>Transferring Charge- $500 </vt:lpstr>
      <vt:lpstr>Directions for Changing the Game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Chad Leckie</dc:creator>
  <cp:lastModifiedBy>Heather L Grebe</cp:lastModifiedBy>
  <cp:revision>298</cp:revision>
  <dcterms:created xsi:type="dcterms:W3CDTF">2003-05-08T21:26:42Z</dcterms:created>
  <dcterms:modified xsi:type="dcterms:W3CDTF">2014-02-24T20:47:03Z</dcterms:modified>
</cp:coreProperties>
</file>